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2" r:id="rId8"/>
    <p:sldId id="261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4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23"/>
    <p:restoredTop sz="94692"/>
  </p:normalViewPr>
  <p:slideViewPr>
    <p:cSldViewPr snapToGrid="0" snapToObjects="1">
      <p:cViewPr varScale="1">
        <p:scale>
          <a:sx n="83" d="100"/>
          <a:sy n="83" d="100"/>
        </p:scale>
        <p:origin x="23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2ABA1-579E-5249-B56F-6264FA04E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DFE68-24D7-CB49-B380-4ABC1F9AE3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0B194-9E74-2E47-80F9-4937045CF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36C16-7736-AC4D-864E-7E24551A0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31D81-48CF-C247-AB63-3724AFEF3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870193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5E2E2-9446-AC4D-B60A-15C1611AC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A4AB0-D92C-FE43-A784-6D5D85F3AD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D2A55-0DBF-6141-9DBE-59D098C93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19560-4461-8442-BB07-4D7F25211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84E9F-352D-DC41-9EAE-F7F78897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01656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0806AD-5681-9D4D-9DEF-536F89BF8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02F563-EFF8-B346-8B24-878BE93C3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0C858-0129-AB48-8B24-7F097569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12DBC-7E0A-4B46-A749-A0773C5E1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257F-BD2E-A149-B2F3-035EDB6E2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93784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409D7-3CCB-A44D-8CB8-84D9E6EA4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7F066-1717-ED4F-B60D-55B1B29A3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D229B-E4FF-9644-B1F2-92F9D17C3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F97C1-DC7A-CC42-B37A-7C569129E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21AAC-8868-ED49-AAB9-B4CEAD0AA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61960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88E29-4370-2942-B906-4FF376120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7885AC-FBA8-C541-83D2-30B1ECE33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188EE-9ED9-B84E-B914-84E8B4A5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25D31-D71B-9048-BCAE-22D31DAF2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69DF8-275F-2347-A754-063003029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8563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33892-F674-0A48-BD70-179E78F60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4CF80-FC47-3243-9C06-414137B7F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163E7-D6E2-614D-830B-CCECAD27C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A0030A-41AB-A842-8BCD-A63378F84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6DC99-D22B-2A49-B882-E3203A203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8AD06-6112-7D4D-B9F2-B3ADE00D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4765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2AA3-64E9-D94D-93BE-0D6B00D8A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F5241-1CB3-7F41-A61C-1392B97DA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A0F66B-3329-B54E-B0E6-5C59B7A29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7AE4B1-7CFD-A241-9D11-1AB9DA030F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906146-28A3-C447-AA0D-94A976FF74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336628-076D-CF4A-AD19-AE230486F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52EC8C-DE3E-AF4D-9FC9-D8E3ED946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5A8982-13E7-E744-B247-E05E6208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2070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F0C88-71E1-3E4C-B816-6C6D3495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0DC97D-95A1-D94B-9FF7-F7F288A4B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30E522-AE0F-7544-BBA8-F4EB02BA3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65D72D-4590-004B-9731-4ABF6A1B7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850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BAD61A-CA43-6847-9680-4EA3CA13D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9D7193-CF42-C647-9A68-350A98FE3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B9935-3AC4-D342-B8D8-AE66823D2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81572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C9CCC-0716-EB46-A7F5-8E0DF36A1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8C260-1C5A-944A-9E6F-939F4B5D3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9AFA33-C270-3440-A376-08BCCEF1AA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9B815-B57A-CD42-BB67-43480BE61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BF68D-DC0D-EF4F-B015-BC82D8CAD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0CB04-C412-DC47-A79C-8608ECF5F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4314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91E44-8DBE-1046-8904-6145C5AAF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80963D-0C85-5540-A308-C7CFA1BD59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701EA-8AD4-4042-BADD-CD55DDB84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8CCDE-198D-104E-93F6-F56D9291A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78F5F-E0F3-C241-B0E6-ACD03839E6FE}" type="datetimeFigureOut">
              <a:rPr lang="en-SE" smtClean="0"/>
              <a:t>2021-11-22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7F00C-8D01-7647-9501-BAEE14EE9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F1E63-AA17-924F-B41F-40DEE938F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0782-0636-244E-AD37-366F7D10C6DE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6359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992833-8453-8344-9427-FE499A70C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54CFA-7608-4340-97C4-203DC68DC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31189-1901-7548-965C-B9F0D5F7E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78F5F-E0F3-C241-B0E6-ACD03839E6FE}" type="datetimeFigureOut">
              <a:rPr lang="en-SE" smtClean="0"/>
              <a:t>2021-11-22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B131B-5C9B-9545-9DCC-14852D2C3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35776-7531-904E-9C0F-D00F21BB7E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D0782-0636-244E-AD37-366F7D10C6DE}" type="slidenum">
              <a:rPr lang="en-SE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565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dc.kth.se/support/documents/login/login.html#step-by-step-login-tutorial" TargetMode="External"/><Relationship Id="rId2" Type="http://schemas.openxmlformats.org/officeDocument/2006/relationships/hyperlink" Target="https://pdc-web.eecs.kth.se/account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upport@pdc.kth.s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DF995-D3C5-F340-BDB6-5FE9F1AA1D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Introduction</a:t>
            </a:r>
            <a:r>
              <a:rPr lang="sv-SE" dirty="0"/>
              <a:t> to PDC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CAF242-1721-874E-AE1E-9E5C8CAF5B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Centre for </a:t>
            </a:r>
            <a:r>
              <a:rPr lang="sv-SE" dirty="0" err="1"/>
              <a:t>high</a:t>
            </a:r>
            <a:r>
              <a:rPr lang="sv-SE" dirty="0"/>
              <a:t> </a:t>
            </a:r>
            <a:r>
              <a:rPr lang="sv-SE" dirty="0" err="1"/>
              <a:t>performance</a:t>
            </a:r>
            <a:r>
              <a:rPr lang="sv-SE" dirty="0"/>
              <a:t> </a:t>
            </a:r>
            <a:r>
              <a:rPr lang="sv-SE" dirty="0" err="1"/>
              <a:t>computing</a:t>
            </a:r>
            <a:endParaRPr lang="sv-SE" dirty="0"/>
          </a:p>
          <a:p>
            <a:r>
              <a:rPr lang="sv-SE" dirty="0"/>
              <a:t>Arash Alizad Banaei</a:t>
            </a:r>
            <a:endParaRPr dirty="0"/>
          </a:p>
        </p:txBody>
      </p:sp>
      <p:pic>
        <p:nvPicPr>
          <p:cNvPr id="1026" name="Picture 2" descr="KTH Royal Institute of Technology - Wikipedia">
            <a:extLst>
              <a:ext uri="{FF2B5EF4-FFF2-40B4-BE49-F238E27FC236}">
                <a16:creationId xmlns:a16="http://schemas.microsoft.com/office/drawing/2014/main" id="{CC301156-CF54-4D4F-AA27-E919F7DCE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359568" cy="1359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2171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275" y="240235"/>
            <a:ext cx="8662988" cy="650882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dirty="0"/>
              <a:t>How to run </a:t>
            </a:r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Tegner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1117"/>
            <a:ext cx="10515600" cy="5285846"/>
          </a:xfrm>
        </p:spPr>
        <p:txBody>
          <a:bodyPr>
            <a:normAutofit/>
          </a:bodyPr>
          <a:lstStyle/>
          <a:p>
            <a:r>
              <a:rPr lang="en-GB" dirty="0"/>
              <a:t>You are already on the ‘</a:t>
            </a:r>
            <a:r>
              <a:rPr lang="en-GB" dirty="0">
                <a:solidFill>
                  <a:srgbClr val="1724B8"/>
                </a:solidFill>
              </a:rPr>
              <a:t>login node</a:t>
            </a:r>
            <a:r>
              <a:rPr lang="en-GB" dirty="0"/>
              <a:t>’ and do not have access to the compute resources. You need to request a compute node:</a:t>
            </a:r>
          </a:p>
          <a:p>
            <a:endParaRPr lang="en-GB" dirty="0"/>
          </a:p>
          <a:p>
            <a:r>
              <a:rPr lang="en-GB" dirty="0"/>
              <a:t>Request a compute node using ‘</a:t>
            </a:r>
            <a:r>
              <a:rPr lang="en-GB" dirty="0" err="1">
                <a:solidFill>
                  <a:srgbClr val="1724B8"/>
                </a:solidFill>
              </a:rPr>
              <a:t>salloc</a:t>
            </a:r>
            <a:r>
              <a:rPr lang="en-GB" dirty="0"/>
              <a:t>’ command</a:t>
            </a:r>
          </a:p>
          <a:p>
            <a:pPr lvl="1">
              <a:buFont typeface="System Font Regular"/>
              <a:buChar char="&gt;"/>
            </a:pPr>
            <a:r>
              <a:rPr lang="en-GB" dirty="0" err="1"/>
              <a:t>salloc</a:t>
            </a:r>
            <a:r>
              <a:rPr lang="en-GB" dirty="0"/>
              <a:t> –N 1 -t 03:00:00 –A edu21.opfm</a:t>
            </a:r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dirty="0">
                <a:solidFill>
                  <a:srgbClr val="1724B8"/>
                </a:solidFill>
              </a:rPr>
              <a:t>15</a:t>
            </a:r>
            <a:r>
              <a:rPr lang="en-GB" dirty="0"/>
              <a:t> nodes are reserved for this course. Each compute node has </a:t>
            </a:r>
            <a:r>
              <a:rPr lang="en-GB" dirty="0">
                <a:solidFill>
                  <a:srgbClr val="FF0000"/>
                </a:solidFill>
              </a:rPr>
              <a:t>24</a:t>
            </a:r>
            <a:r>
              <a:rPr lang="en-GB" dirty="0"/>
              <a:t> cores</a:t>
            </a:r>
          </a:p>
          <a:p>
            <a:r>
              <a:rPr lang="en-GB" dirty="0"/>
              <a:t>You should see Something like this once you’re granted a compute node: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8FF9C20-40AB-464F-A557-CBA6D02B814E}"/>
              </a:ext>
            </a:extLst>
          </p:cNvPr>
          <p:cNvCxnSpPr>
            <a:cxnSpLocks/>
          </p:cNvCxnSpPr>
          <p:nvPr/>
        </p:nvCxnSpPr>
        <p:spPr>
          <a:xfrm flipH="1">
            <a:off x="2093115" y="3114675"/>
            <a:ext cx="500063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18ACF2-6470-7044-B2F3-3C0B93ABEB6B}"/>
              </a:ext>
            </a:extLst>
          </p:cNvPr>
          <p:cNvCxnSpPr/>
          <p:nvPr/>
        </p:nvCxnSpPr>
        <p:spPr>
          <a:xfrm>
            <a:off x="4695814" y="3057525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C00F42-5114-7A49-B0E2-99C0AF6CF373}"/>
              </a:ext>
            </a:extLst>
          </p:cNvPr>
          <p:cNvCxnSpPr/>
          <p:nvPr/>
        </p:nvCxnSpPr>
        <p:spPr>
          <a:xfrm>
            <a:off x="3114674" y="3057525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B48F221-FC49-6741-A435-9747262C8DDB}"/>
              </a:ext>
            </a:extLst>
          </p:cNvPr>
          <p:cNvSpPr txBox="1"/>
          <p:nvPr/>
        </p:nvSpPr>
        <p:spPr>
          <a:xfrm>
            <a:off x="685800" y="3659483"/>
            <a:ext cx="187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Number of nodes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112834-3AF9-8541-AED5-109758031D90}"/>
              </a:ext>
            </a:extLst>
          </p:cNvPr>
          <p:cNvSpPr txBox="1"/>
          <p:nvPr/>
        </p:nvSpPr>
        <p:spPr>
          <a:xfrm>
            <a:off x="2733676" y="3659483"/>
            <a:ext cx="761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FBD713-355E-ED40-B39B-D8EC30C0F9C6}"/>
              </a:ext>
            </a:extLst>
          </p:cNvPr>
          <p:cNvSpPr txBox="1"/>
          <p:nvPr/>
        </p:nvSpPr>
        <p:spPr>
          <a:xfrm>
            <a:off x="4102884" y="3659483"/>
            <a:ext cx="1185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Account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DE988F93-FC63-F34A-B17D-D65E373C09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47" r="67882" b="83550"/>
          <a:stretch/>
        </p:blipFill>
        <p:spPr>
          <a:xfrm>
            <a:off x="2093115" y="5270618"/>
            <a:ext cx="7072320" cy="118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29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How to run </a:t>
            </a:r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Tegner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 run your job you use </a:t>
            </a:r>
            <a:r>
              <a:rPr lang="en-GB" dirty="0" err="1">
                <a:solidFill>
                  <a:srgbClr val="FF0000"/>
                </a:solidFill>
              </a:rPr>
              <a:t>srun</a:t>
            </a:r>
            <a:r>
              <a:rPr lang="en-GB" dirty="0"/>
              <a:t> command:</a:t>
            </a:r>
          </a:p>
          <a:p>
            <a:pPr marL="0" indent="0">
              <a:buNone/>
            </a:pPr>
            <a:endParaRPr lang="en-GB" dirty="0"/>
          </a:p>
          <a:p>
            <a:pPr lvl="1">
              <a:buFont typeface="System Font Regular"/>
              <a:buChar char="&gt;"/>
            </a:pPr>
            <a:r>
              <a:rPr lang="en-GB" dirty="0" err="1"/>
              <a:t>srun</a:t>
            </a:r>
            <a:r>
              <a:rPr lang="en-GB" dirty="0"/>
              <a:t>  –n 32 </a:t>
            </a:r>
            <a:r>
              <a:rPr lang="en-GB" dirty="0" err="1"/>
              <a:t>icoFoam</a:t>
            </a:r>
            <a:r>
              <a:rPr lang="en-GB" dirty="0"/>
              <a:t> -parallel</a:t>
            </a:r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lvl="1">
              <a:buFont typeface="System Font Regular"/>
              <a:buChar char="&gt;"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Important note: You should always use ‘</a:t>
            </a:r>
            <a:r>
              <a:rPr lang="en-GB" dirty="0" err="1">
                <a:solidFill>
                  <a:srgbClr val="FF0000"/>
                </a:solidFill>
              </a:rPr>
              <a:t>srun</a:t>
            </a:r>
            <a:r>
              <a:rPr lang="en-GB" dirty="0">
                <a:solidFill>
                  <a:srgbClr val="FF0000"/>
                </a:solidFill>
              </a:rPr>
              <a:t>’ command to run your job otherwise it will run on the login node and makes troubles for the system.</a:t>
            </a:r>
          </a:p>
          <a:p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8FF9C20-40AB-464F-A557-CBA6D02B814E}"/>
              </a:ext>
            </a:extLst>
          </p:cNvPr>
          <p:cNvCxnSpPr>
            <a:cxnSpLocks/>
          </p:cNvCxnSpPr>
          <p:nvPr/>
        </p:nvCxnSpPr>
        <p:spPr>
          <a:xfrm flipH="1">
            <a:off x="2260994" y="3198793"/>
            <a:ext cx="500063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18ACF2-6470-7044-B2F3-3C0B93ABEB6B}"/>
              </a:ext>
            </a:extLst>
          </p:cNvPr>
          <p:cNvCxnSpPr/>
          <p:nvPr/>
        </p:nvCxnSpPr>
        <p:spPr>
          <a:xfrm>
            <a:off x="4824401" y="3198793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C00F42-5114-7A49-B0E2-99C0AF6CF373}"/>
              </a:ext>
            </a:extLst>
          </p:cNvPr>
          <p:cNvCxnSpPr/>
          <p:nvPr/>
        </p:nvCxnSpPr>
        <p:spPr>
          <a:xfrm>
            <a:off x="3529009" y="3165492"/>
            <a:ext cx="0" cy="6286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B48F221-FC49-6741-A435-9747262C8DDB}"/>
              </a:ext>
            </a:extLst>
          </p:cNvPr>
          <p:cNvSpPr txBox="1"/>
          <p:nvPr/>
        </p:nvSpPr>
        <p:spPr>
          <a:xfrm>
            <a:off x="838200" y="3827443"/>
            <a:ext cx="187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Number of cores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112834-3AF9-8541-AED5-109758031D90}"/>
              </a:ext>
            </a:extLst>
          </p:cNvPr>
          <p:cNvSpPr txBox="1"/>
          <p:nvPr/>
        </p:nvSpPr>
        <p:spPr>
          <a:xfrm>
            <a:off x="2691992" y="3774669"/>
            <a:ext cx="1596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OpenFOAM</a:t>
            </a:r>
            <a:r>
              <a:rPr lang="en-GB" dirty="0"/>
              <a:t> binary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FBD713-355E-ED40-B39B-D8EC30C0F9C6}"/>
              </a:ext>
            </a:extLst>
          </p:cNvPr>
          <p:cNvSpPr txBox="1"/>
          <p:nvPr/>
        </p:nvSpPr>
        <p:spPr>
          <a:xfrm>
            <a:off x="4102883" y="3794142"/>
            <a:ext cx="1596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OpenFOAM</a:t>
            </a:r>
            <a:r>
              <a:rPr lang="en-GB" dirty="0"/>
              <a:t> option</a:t>
            </a:r>
          </a:p>
        </p:txBody>
      </p:sp>
    </p:spTree>
    <p:extLst>
      <p:ext uri="{BB962C8B-B14F-4D97-AF65-F5344CB8AC3E}">
        <p14:creationId xmlns:p14="http://schemas.microsoft.com/office/powerpoint/2010/main" val="3118311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2D8F1-0947-B645-B355-A7A3D703A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25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Good luck with the computations!</a:t>
            </a:r>
          </a:p>
        </p:txBody>
      </p:sp>
    </p:spTree>
    <p:extLst>
      <p:ext uri="{BB962C8B-B14F-4D97-AF65-F5344CB8AC3E}">
        <p14:creationId xmlns:p14="http://schemas.microsoft.com/office/powerpoint/2010/main" val="3017475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3846-636C-FB40-85F3-6F2E2B1F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/>
              <a:t>What</a:t>
            </a:r>
            <a:r>
              <a:rPr lang="sv-SE" b="1" dirty="0"/>
              <a:t> is PDC?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CB635-8F5F-4D4E-A6B0-9382B2409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supercomputing centre founded in 1990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SNIC centre(SNIC &gt; </a:t>
            </a:r>
            <a:r>
              <a:rPr lang="en-GB" dirty="0">
                <a:solidFill>
                  <a:srgbClr val="FF0000"/>
                </a:solidFill>
              </a:rPr>
              <a:t>S</a:t>
            </a:r>
            <a:r>
              <a:rPr lang="en-GB" dirty="0">
                <a:solidFill>
                  <a:srgbClr val="1724B8"/>
                </a:solidFill>
              </a:rPr>
              <a:t>wedish </a:t>
            </a:r>
            <a:r>
              <a:rPr lang="en-GB" dirty="0">
                <a:solidFill>
                  <a:srgbClr val="FF0000"/>
                </a:solidFill>
              </a:rPr>
              <a:t>N</a:t>
            </a:r>
            <a:r>
              <a:rPr lang="en-GB" dirty="0">
                <a:solidFill>
                  <a:srgbClr val="1724B8"/>
                </a:solidFill>
              </a:rPr>
              <a:t>ational </a:t>
            </a:r>
            <a:r>
              <a:rPr lang="en-GB" dirty="0">
                <a:solidFill>
                  <a:srgbClr val="FF0000"/>
                </a:solidFill>
              </a:rPr>
              <a:t>I</a:t>
            </a:r>
            <a:r>
              <a:rPr lang="en-GB" dirty="0">
                <a:solidFill>
                  <a:srgbClr val="1724B8"/>
                </a:solidFill>
              </a:rPr>
              <a:t>nfrastructure for </a:t>
            </a:r>
            <a:r>
              <a:rPr lang="en-GB" dirty="0">
                <a:solidFill>
                  <a:srgbClr val="FF0000"/>
                </a:solidFill>
              </a:rPr>
              <a:t>C</a:t>
            </a:r>
            <a:r>
              <a:rPr lang="en-GB" dirty="0">
                <a:solidFill>
                  <a:srgbClr val="1724B8"/>
                </a:solidFill>
              </a:rPr>
              <a:t>omputing)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Under administration of School of Electrical Engineering and Computer Science (EECS) at KTH</a:t>
            </a:r>
          </a:p>
          <a:p>
            <a:r>
              <a:rPr lang="en-GB" dirty="0"/>
              <a:t>Providing high performance computing (HPC) services for academic and business/industrial research.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Services include HPC systems for performing computations and simulations (as well as pre- and post-processing of data), short- and long-term data storage, and assistance from application and systems experts</a:t>
            </a:r>
            <a:endParaRPr dirty="0">
              <a:solidFill>
                <a:srgbClr val="1724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546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1AA8B-E597-3A40-BE1B-D168B103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869"/>
            <a:ext cx="10515600" cy="1325563"/>
          </a:xfrm>
        </p:spPr>
        <p:txBody>
          <a:bodyPr/>
          <a:lstStyle/>
          <a:p>
            <a:pPr algn="ctr"/>
            <a:r>
              <a:rPr lang="sv-SE" b="1" dirty="0"/>
              <a:t>HPC Systems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D57B3-40BE-654D-9C0E-7CD63E05E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087" y="1690688"/>
            <a:ext cx="11635826" cy="4944277"/>
          </a:xfrm>
        </p:spPr>
        <p:txBody>
          <a:bodyPr>
            <a:normAutofit fontScale="92500" lnSpcReduction="20000"/>
          </a:bodyPr>
          <a:lstStyle/>
          <a:p>
            <a:r>
              <a:rPr lang="sv-SE" dirty="0"/>
              <a:t>Beskow: </a:t>
            </a:r>
          </a:p>
          <a:p>
            <a:pPr lvl="1"/>
            <a:r>
              <a:rPr lang="en-GB" dirty="0"/>
              <a:t>Cray XC40 system</a:t>
            </a:r>
          </a:p>
          <a:p>
            <a:pPr lvl="1"/>
            <a:r>
              <a:rPr lang="en-GB" dirty="0"/>
              <a:t>Intel Haswell and Broadwell processors</a:t>
            </a:r>
          </a:p>
          <a:p>
            <a:pPr lvl="1"/>
            <a:r>
              <a:rPr lang="en-GB" dirty="0"/>
              <a:t>Designed for running large parallel jobs</a:t>
            </a:r>
          </a:p>
          <a:p>
            <a:r>
              <a:rPr lang="sv-SE" dirty="0"/>
              <a:t>Tegner</a:t>
            </a:r>
          </a:p>
          <a:p>
            <a:pPr lvl="1"/>
            <a:r>
              <a:rPr lang="sv-SE" dirty="0"/>
              <a:t>Pre and post </a:t>
            </a:r>
            <a:r>
              <a:rPr lang="en-GB" dirty="0"/>
              <a:t>processing</a:t>
            </a:r>
            <a:r>
              <a:rPr lang="sv-SE" dirty="0"/>
              <a:t> system for Beskow</a:t>
            </a:r>
          </a:p>
          <a:p>
            <a:pPr lvl="1"/>
            <a:r>
              <a:rPr lang="sv-SE" dirty="0"/>
              <a:t>Intel CPUs + NVIDIA Tesla GPUs</a:t>
            </a:r>
          </a:p>
          <a:p>
            <a:pPr lvl="1"/>
            <a:r>
              <a:rPr lang="sv-SE" dirty="0"/>
              <a:t>24 </a:t>
            </a:r>
            <a:r>
              <a:rPr lang="sv-SE" dirty="0" err="1"/>
              <a:t>cores</a:t>
            </a:r>
            <a:r>
              <a:rPr lang="sv-SE" dirty="0"/>
              <a:t> per </a:t>
            </a:r>
            <a:r>
              <a:rPr lang="sv-SE" dirty="0" err="1"/>
              <a:t>node</a:t>
            </a:r>
            <a:endParaRPr lang="sv-SE" dirty="0"/>
          </a:p>
          <a:p>
            <a:pPr lvl="1"/>
            <a:r>
              <a:rPr lang="sv-SE" dirty="0"/>
              <a:t>Has </a:t>
            </a:r>
            <a:r>
              <a:rPr lang="sv-SE" dirty="0" err="1"/>
              <a:t>large</a:t>
            </a:r>
            <a:r>
              <a:rPr lang="sv-SE" dirty="0"/>
              <a:t> </a:t>
            </a:r>
            <a:r>
              <a:rPr lang="sv-SE" dirty="0" err="1"/>
              <a:t>memory</a:t>
            </a:r>
            <a:r>
              <a:rPr lang="sv-SE" dirty="0"/>
              <a:t> </a:t>
            </a:r>
            <a:r>
              <a:rPr lang="sv-SE" dirty="0" err="1"/>
              <a:t>nodes</a:t>
            </a:r>
            <a:r>
              <a:rPr lang="sv-SE" dirty="0"/>
              <a:t>: 0.5-1-2 TB 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Will be used for </a:t>
            </a:r>
            <a:r>
              <a:rPr lang="en-GB" dirty="0" err="1">
                <a:solidFill>
                  <a:srgbClr val="FF0000"/>
                </a:solidFill>
              </a:rPr>
              <a:t>OpenFOAM</a:t>
            </a:r>
            <a:r>
              <a:rPr lang="en-GB" dirty="0">
                <a:solidFill>
                  <a:srgbClr val="FF0000"/>
                </a:solidFill>
              </a:rPr>
              <a:t> training</a:t>
            </a:r>
          </a:p>
          <a:p>
            <a:pPr lvl="1"/>
            <a:endParaRPr lang="sv-SE" dirty="0"/>
          </a:p>
          <a:p>
            <a:r>
              <a:rPr lang="sv-SE" dirty="0">
                <a:solidFill>
                  <a:srgbClr val="1724B8"/>
                </a:solidFill>
              </a:rPr>
              <a:t>Dardel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New system of PDC arrived a few months ago!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Dual AMD EPYC</a:t>
            </a:r>
            <a:r>
              <a:rPr lang="en-GB" b="1" dirty="0">
                <a:solidFill>
                  <a:srgbClr val="1724B8"/>
                </a:solidFill>
              </a:rPr>
              <a:t>™</a:t>
            </a:r>
            <a:r>
              <a:rPr lang="en-GB" dirty="0">
                <a:solidFill>
                  <a:srgbClr val="1724B8"/>
                </a:solidFill>
              </a:rPr>
              <a:t> 2.25 GHz 64 core processor</a:t>
            </a:r>
          </a:p>
          <a:p>
            <a:pPr lvl="1"/>
            <a:r>
              <a:rPr lang="en-GB" dirty="0">
                <a:solidFill>
                  <a:srgbClr val="1724B8"/>
                </a:solidFill>
              </a:rPr>
              <a:t>AMD Instinct</a:t>
            </a:r>
            <a:r>
              <a:rPr lang="en-GB" b="1" dirty="0">
                <a:solidFill>
                  <a:srgbClr val="1724B8"/>
                </a:solidFill>
              </a:rPr>
              <a:t>™</a:t>
            </a:r>
            <a:r>
              <a:rPr lang="en-GB" dirty="0">
                <a:solidFill>
                  <a:srgbClr val="1724B8"/>
                </a:solidFill>
              </a:rPr>
              <a:t> MI200 GPUs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4FE522-3EFC-EC47-8AF3-628DC11EE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872" y="1583560"/>
            <a:ext cx="4530555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B9B0F1B-29F1-0E46-92B0-CF2B594CA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743" y="4014668"/>
            <a:ext cx="4530556" cy="272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3862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AB581-257A-D341-BD21-3409E8900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Dardel</a:t>
            </a:r>
            <a:r>
              <a:rPr lang="en-GB" b="1" dirty="0"/>
              <a:t> Compute nodes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326316F-2C56-D442-94F2-CCBF5EE9E2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2788077"/>
              </p:ext>
            </p:extLst>
          </p:nvPr>
        </p:nvGraphicFramePr>
        <p:xfrm>
          <a:off x="838200" y="2131060"/>
          <a:ext cx="10515600" cy="296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56437414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67589775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936021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Number of 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RAM 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949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488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Thin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20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794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Huge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018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2048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Giant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6736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Business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036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8056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2EE9-E004-CE48-ABEF-303A6AA6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Getting started with </a:t>
            </a:r>
            <a:r>
              <a:rPr lang="en-GB" b="1" dirty="0" err="1"/>
              <a:t>Tegner</a:t>
            </a:r>
            <a:br>
              <a:rPr lang="en-GB" b="1" dirty="0"/>
            </a:br>
            <a:r>
              <a:rPr lang="en-GB" sz="3200" b="1" dirty="0"/>
              <a:t>How to login: two step login using Kerberos ticket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566EF-8629-F243-A7AE-7A587E80C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050" name="Picture 2" descr="alternate text">
            <a:extLst>
              <a:ext uri="{FF2B5EF4-FFF2-40B4-BE49-F238E27FC236}">
                <a16:creationId xmlns:a16="http://schemas.microsoft.com/office/drawing/2014/main" id="{241CE245-26F6-E841-8CD6-E2765B95D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604" y="1529849"/>
            <a:ext cx="7252791" cy="3798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C3CB245-A677-E14A-A90F-FAD5FBF263E0}"/>
              </a:ext>
            </a:extLst>
          </p:cNvPr>
          <p:cNvSpPr txBox="1">
            <a:spLocks/>
          </p:cNvSpPr>
          <p:nvPr/>
        </p:nvSpPr>
        <p:spPr>
          <a:xfrm>
            <a:off x="838200" y="50897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 b="1" dirty="0"/>
              <a:t>Kinit –f &lt;username&gt;@NADA.KTH.SE</a:t>
            </a:r>
            <a:br>
              <a:rPr lang="en-GB" sz="3200" b="1" dirty="0"/>
            </a:br>
            <a:r>
              <a:rPr lang="en-GB" sz="3200" b="1" dirty="0" err="1"/>
              <a:t>ssh</a:t>
            </a:r>
            <a:r>
              <a:rPr lang="en-GB" sz="3200" b="1" dirty="0"/>
              <a:t> –X &lt;username&gt;@</a:t>
            </a:r>
            <a:r>
              <a:rPr lang="en-GB" sz="3200" b="1" dirty="0" err="1"/>
              <a:t>tegner.pdc.kth.se</a:t>
            </a:r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06915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2EE9-E004-CE48-ABEF-303A6AA6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Getting started with </a:t>
            </a:r>
            <a:r>
              <a:rPr lang="en-GB" b="1" dirty="0" err="1"/>
              <a:t>Tegner</a:t>
            </a:r>
            <a:br>
              <a:rPr lang="en-GB" b="1" dirty="0"/>
            </a:br>
            <a:r>
              <a:rPr lang="en-GB" sz="3200" b="1" dirty="0"/>
              <a:t>How to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566EF-8629-F243-A7AE-7A587E80C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 for a PDC account!</a:t>
            </a:r>
          </a:p>
          <a:p>
            <a:pPr lvl="1"/>
            <a:r>
              <a:rPr lang="en-GB" dirty="0">
                <a:hlinkClick r:id="rId2"/>
              </a:rPr>
              <a:t>https://pdc-web.eecs.kth.se/accounts/</a:t>
            </a:r>
            <a:endParaRPr lang="en-GB" dirty="0"/>
          </a:p>
          <a:p>
            <a:pPr lvl="1"/>
            <a:r>
              <a:rPr lang="en-GB" dirty="0"/>
              <a:t>Receive your password by SMS</a:t>
            </a:r>
          </a:p>
          <a:p>
            <a:r>
              <a:rPr lang="en-GB" dirty="0"/>
              <a:t>Follow steps in: </a:t>
            </a:r>
            <a:r>
              <a:rPr lang="en-GB" dirty="0">
                <a:hlinkClick r:id="rId3"/>
              </a:rPr>
              <a:t>https://www.pdc.kth.se/support/documents/login/login.html#step-by-step-login-tutorial</a:t>
            </a:r>
            <a:endParaRPr lang="en-GB" dirty="0"/>
          </a:p>
          <a:p>
            <a:endParaRPr lang="en-GB" dirty="0"/>
          </a:p>
          <a:p>
            <a:r>
              <a:rPr lang="en-GB" dirty="0"/>
              <a:t>Contact PDC support in case of login issues:</a:t>
            </a:r>
          </a:p>
          <a:p>
            <a:pPr marL="0" indent="0">
              <a:buNone/>
            </a:pPr>
            <a:r>
              <a:rPr lang="en-GB" dirty="0">
                <a:hlinkClick r:id="rId4"/>
              </a:rPr>
              <a:t>support@pdc.kth.se</a:t>
            </a:r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2570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Tegner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Once logged in, you will be on your home directory:</a:t>
            </a:r>
          </a:p>
          <a:p>
            <a:pPr marL="0" indent="0">
              <a:buNone/>
            </a:pPr>
            <a:r>
              <a:rPr lang="en-GB" dirty="0"/>
              <a:t>/</a:t>
            </a:r>
            <a:r>
              <a:rPr lang="en-GB" dirty="0" err="1"/>
              <a:t>afs</a:t>
            </a:r>
            <a:r>
              <a:rPr lang="en-GB" dirty="0"/>
              <a:t>/</a:t>
            </a:r>
            <a:r>
              <a:rPr lang="en-GB" dirty="0" err="1"/>
              <a:t>pdc.kth.se</a:t>
            </a:r>
            <a:r>
              <a:rPr lang="en-GB" dirty="0"/>
              <a:t>/home/&lt;letter&gt;/&lt;username&gt;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All the operations will be performed on your home directory</a:t>
            </a:r>
          </a:p>
          <a:p>
            <a:r>
              <a:rPr lang="en-GB" dirty="0"/>
              <a:t>All the software on </a:t>
            </a:r>
            <a:r>
              <a:rPr lang="en-GB" dirty="0" err="1"/>
              <a:t>Tegner</a:t>
            </a:r>
            <a:r>
              <a:rPr lang="en-GB" dirty="0"/>
              <a:t> are available through modules</a:t>
            </a:r>
          </a:p>
          <a:p>
            <a:r>
              <a:rPr lang="en-GB" dirty="0"/>
              <a:t>You need to load a module to your environment to access it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3D4A73BB-1D4D-2440-A941-E702528B0C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36" r="75188" b="83955"/>
          <a:stretch/>
        </p:blipFill>
        <p:spPr>
          <a:xfrm>
            <a:off x="838200" y="2940790"/>
            <a:ext cx="6709169" cy="133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641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57C1B3D-2EE2-1244-8279-9AC2105054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54" r="41855" b="80671"/>
          <a:stretch/>
        </p:blipFill>
        <p:spPr>
          <a:xfrm>
            <a:off x="717533" y="2035336"/>
            <a:ext cx="10623074" cy="1196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Tegner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934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Run ‘</a:t>
            </a:r>
            <a:r>
              <a:rPr lang="en-GB" dirty="0">
                <a:solidFill>
                  <a:srgbClr val="FF0000"/>
                </a:solidFill>
              </a:rPr>
              <a:t>module avail </a:t>
            </a:r>
            <a:r>
              <a:rPr lang="en-GB" dirty="0" err="1">
                <a:solidFill>
                  <a:srgbClr val="FF0000"/>
                </a:solidFill>
              </a:rPr>
              <a:t>openfoam</a:t>
            </a:r>
            <a:r>
              <a:rPr lang="en-GB" dirty="0"/>
              <a:t>’ to see which versions are available: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Run ‘</a:t>
            </a:r>
            <a:r>
              <a:rPr lang="en-GB" dirty="0">
                <a:solidFill>
                  <a:srgbClr val="FF0000"/>
                </a:solidFill>
              </a:rPr>
              <a:t>module load </a:t>
            </a:r>
            <a:r>
              <a:rPr lang="en-GB" dirty="0" err="1">
                <a:solidFill>
                  <a:srgbClr val="FF0000"/>
                </a:solidFill>
              </a:rPr>
              <a:t>openfoam</a:t>
            </a:r>
            <a:r>
              <a:rPr lang="en-GB" dirty="0">
                <a:solidFill>
                  <a:srgbClr val="FF0000"/>
                </a:solidFill>
              </a:rPr>
              <a:t>/1912</a:t>
            </a:r>
            <a:r>
              <a:rPr lang="en-GB" dirty="0"/>
              <a:t>’</a:t>
            </a:r>
          </a:p>
          <a:p>
            <a:r>
              <a:rPr lang="en-GB" dirty="0"/>
              <a:t>Run ‘module list’ to see the loaded modules and make sure </a:t>
            </a:r>
            <a:r>
              <a:rPr lang="en-GB" dirty="0" err="1"/>
              <a:t>OpenFOAM</a:t>
            </a:r>
            <a:r>
              <a:rPr lang="en-GB" dirty="0"/>
              <a:t> is loaded: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0B9753-561E-D944-AD12-2480CAF3A25B}"/>
              </a:ext>
            </a:extLst>
          </p:cNvPr>
          <p:cNvSpPr/>
          <p:nvPr/>
        </p:nvSpPr>
        <p:spPr>
          <a:xfrm>
            <a:off x="4138048" y="2998923"/>
            <a:ext cx="1627322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88E1DC71-8745-CF40-B2C9-4EDC39B1F8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13" r="55979" b="82560"/>
          <a:stretch/>
        </p:blipFill>
        <p:spPr>
          <a:xfrm>
            <a:off x="1198765" y="5407066"/>
            <a:ext cx="8865026" cy="108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60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73D6-3629-004C-B45B-E3996DB5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OpenFOAM</a:t>
            </a:r>
            <a:r>
              <a:rPr lang="en-GB" b="1" dirty="0"/>
              <a:t> on </a:t>
            </a:r>
            <a:r>
              <a:rPr lang="en-GB" b="1" dirty="0" err="1"/>
              <a:t>Tegner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6B71E-5178-E446-9CDC-2F143C53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rgbClr val="FF0000"/>
                </a:solidFill>
              </a:rPr>
              <a:t>Now you have access to </a:t>
            </a:r>
            <a:r>
              <a:rPr lang="en-GB" dirty="0" err="1">
                <a:solidFill>
                  <a:srgbClr val="FF0000"/>
                </a:solidFill>
              </a:rPr>
              <a:t>OpenFOAM</a:t>
            </a:r>
            <a:r>
              <a:rPr lang="en-GB" dirty="0">
                <a:solidFill>
                  <a:srgbClr val="FF0000"/>
                </a:solidFill>
              </a:rPr>
              <a:t> on </a:t>
            </a:r>
            <a:r>
              <a:rPr lang="en-GB" dirty="0" err="1">
                <a:solidFill>
                  <a:srgbClr val="FF0000"/>
                </a:solidFill>
              </a:rPr>
              <a:t>Dardel</a:t>
            </a:r>
            <a:r>
              <a:rPr lang="en-GB" dirty="0">
                <a:solidFill>
                  <a:srgbClr val="FF0000"/>
                </a:solidFill>
              </a:rPr>
              <a:t>!</a:t>
            </a:r>
            <a:endParaRPr lang="en-GB" dirty="0"/>
          </a:p>
          <a:p>
            <a:endParaRPr lang="en-GB" dirty="0"/>
          </a:p>
          <a:p>
            <a:r>
              <a:rPr lang="en-GB" dirty="0"/>
              <a:t>You need to run a script to set some environment variables and paths for </a:t>
            </a:r>
            <a:r>
              <a:rPr lang="en-GB" dirty="0" err="1"/>
              <a:t>OpenFOAM</a:t>
            </a:r>
            <a:r>
              <a:rPr lang="en-GB" dirty="0"/>
              <a:t>:</a:t>
            </a:r>
          </a:p>
          <a:p>
            <a:pPr lvl="1">
              <a:buFont typeface="System Font Regular"/>
              <a:buChar char="&gt;"/>
            </a:pPr>
            <a:r>
              <a:rPr lang="en-GB" dirty="0"/>
              <a:t>. $FOAM_BASHRC</a:t>
            </a:r>
          </a:p>
          <a:p>
            <a:pPr lvl="1">
              <a:buFont typeface="System Font Regular"/>
              <a:buChar char="&gt;"/>
            </a:pPr>
            <a:endParaRPr lang="en-GB" dirty="0"/>
          </a:p>
          <a:p>
            <a:r>
              <a:rPr lang="en-GB" dirty="0"/>
              <a:t>Copy </a:t>
            </a:r>
            <a:r>
              <a:rPr lang="en-GB" dirty="0" err="1"/>
              <a:t>OpenFOAM</a:t>
            </a:r>
            <a:r>
              <a:rPr lang="en-GB" dirty="0"/>
              <a:t> tutorials to your home directory:</a:t>
            </a:r>
          </a:p>
          <a:p>
            <a:pPr lvl="1"/>
            <a:r>
              <a:rPr lang="en-GB" dirty="0"/>
              <a:t>cp -r $WM_PROJECT_DIR/tutorials .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2800" dirty="0">
                <a:solidFill>
                  <a:srgbClr val="FF0000"/>
                </a:solidFill>
              </a:rPr>
              <a:t>Now You’re ready for the analysis! You have Necessary files on your home directory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7622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6892</TotalTime>
  <Words>628</Words>
  <Application>Microsoft Macintosh PowerPoint</Application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System Font Regular</vt:lpstr>
      <vt:lpstr>Office Theme</vt:lpstr>
      <vt:lpstr>Introduction to PDC</vt:lpstr>
      <vt:lpstr>What is PDC?</vt:lpstr>
      <vt:lpstr>HPC Systems</vt:lpstr>
      <vt:lpstr>Dardel Compute nodes</vt:lpstr>
      <vt:lpstr>Getting started with Tegner How to login: two step login using Kerberos ticket</vt:lpstr>
      <vt:lpstr>Getting started with Tegner How to login</vt:lpstr>
      <vt:lpstr>OpenFOAM on Tegner</vt:lpstr>
      <vt:lpstr>OpenFOAM on Tegner</vt:lpstr>
      <vt:lpstr>OpenFOAM on Tegner</vt:lpstr>
      <vt:lpstr>How to run OpenFOAM on Tegner</vt:lpstr>
      <vt:lpstr>How to run OpenFOAM on Tegner</vt:lpstr>
      <vt:lpstr>Good luck with the computations!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Dardel</dc:title>
  <dc:creator>Arash Alizad Banaei</dc:creator>
  <cp:lastModifiedBy>Arash Alizad Banaei</cp:lastModifiedBy>
  <cp:revision>29</cp:revision>
  <dcterms:created xsi:type="dcterms:W3CDTF">2021-11-16T18:48:59Z</dcterms:created>
  <dcterms:modified xsi:type="dcterms:W3CDTF">2021-11-22T12:27:58Z</dcterms:modified>
</cp:coreProperties>
</file>

<file path=docProps/thumbnail.jpeg>
</file>